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18288000" cy="102870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Raleway Heavy" panose="020B0600070205080204" charset="0"/>
      <p:regular r:id="rId7"/>
    </p:embeddedFont>
    <p:embeddedFont>
      <p:font typeface="Montserrat Bold" panose="020B0600070205080204" charset="0"/>
      <p:regular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60" d="100"/>
          <a:sy n="60" d="100"/>
        </p:scale>
        <p:origin x="42" y="1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heme" Target="theme/theme1.xml"/><Relationship Id="rId5" Type="http://schemas.openxmlformats.org/officeDocument/2006/relationships/font" Target="fonts/font3.fntdata"/><Relationship Id="rId10" Type="http://schemas.openxmlformats.org/officeDocument/2006/relationships/viewProps" Target="viewProps.xml"/><Relationship Id="rId4" Type="http://schemas.openxmlformats.org/officeDocument/2006/relationships/font" Target="fonts/font2.fntdata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2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2112396"/>
            <a:ext cx="18880282" cy="8864459"/>
            <a:chOff x="0" y="0"/>
            <a:chExt cx="4972585" cy="233467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72584" cy="2334672"/>
            </a:xfrm>
            <a:custGeom>
              <a:avLst/>
              <a:gdLst/>
              <a:ahLst/>
              <a:cxnLst/>
              <a:rect l="l" t="t" r="r" b="b"/>
              <a:pathLst>
                <a:path w="4972584" h="2334672">
                  <a:moveTo>
                    <a:pt x="0" y="0"/>
                  </a:moveTo>
                  <a:lnTo>
                    <a:pt x="4972584" y="0"/>
                  </a:lnTo>
                  <a:lnTo>
                    <a:pt x="4972584" y="2334672"/>
                  </a:lnTo>
                  <a:lnTo>
                    <a:pt x="0" y="2334672"/>
                  </a:lnTo>
                  <a:close/>
                </a:path>
              </a:pathLst>
            </a:custGeom>
            <a:solidFill>
              <a:srgbClr val="F9F9F9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aphicFrame>
        <p:nvGraphicFramePr>
          <p:cNvPr id="5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8917769"/>
              </p:ext>
            </p:extLst>
          </p:nvPr>
        </p:nvGraphicFramePr>
        <p:xfrm>
          <a:off x="1028700" y="2529148"/>
          <a:ext cx="16497300" cy="7713926"/>
        </p:xfrm>
        <a:graphic>
          <a:graphicData uri="http://schemas.openxmlformats.org/drawingml/2006/table">
            <a:tbl>
              <a:tblPr/>
              <a:tblGrid>
                <a:gridCol w="60830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142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34524">
                <a:tc>
                  <a:txBody>
                    <a:bodyPr/>
                    <a:lstStyle/>
                    <a:p>
                      <a:pPr algn="ctr">
                        <a:lnSpc>
                          <a:spcPts val="4200"/>
                        </a:lnSpc>
                        <a:defRPr/>
                      </a:pPr>
                      <a:r>
                        <a:rPr lang="en-US" sz="3000" dirty="0">
                          <a:solidFill>
                            <a:srgbClr val="000000"/>
                          </a:solidFill>
                          <a:latin typeface="Montserrat Bold"/>
                        </a:rPr>
                        <a:t>ASN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4200"/>
                        </a:lnSpc>
                        <a:defRPr/>
                      </a:pPr>
                      <a:r>
                        <a:rPr lang="en-US" sz="3000" kern="1200" dirty="0" smtClean="0">
                          <a:solidFill>
                            <a:srgbClr val="000000"/>
                          </a:solidFill>
                          <a:latin typeface="Montserrat Bold"/>
                          <a:ea typeface="+mn-ea"/>
                          <a:cs typeface="+mn-cs"/>
                        </a:rPr>
                        <a:t>2497</a:t>
                      </a:r>
                      <a:endParaRPr lang="en-US" sz="3000" kern="1200" dirty="0">
                        <a:solidFill>
                          <a:srgbClr val="000000"/>
                        </a:solidFill>
                        <a:latin typeface="Montserrat Bold"/>
                        <a:ea typeface="+mn-ea"/>
                        <a:cs typeface="+mn-cs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34524">
                <a:tc>
                  <a:txBody>
                    <a:bodyPr/>
                    <a:lstStyle/>
                    <a:p>
                      <a:pPr algn="ctr">
                        <a:lnSpc>
                          <a:spcPts val="4200"/>
                        </a:lnSpc>
                        <a:defRPr/>
                      </a:pPr>
                      <a:r>
                        <a:rPr lang="en-US" sz="3000">
                          <a:solidFill>
                            <a:srgbClr val="000000"/>
                          </a:solidFill>
                          <a:latin typeface="Montserrat Bold"/>
                        </a:rPr>
                        <a:t>Company Name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4200"/>
                        </a:lnSpc>
                        <a:defRPr/>
                      </a:pPr>
                      <a:r>
                        <a:rPr lang="en-US" sz="3000" kern="1200" dirty="0" smtClean="0">
                          <a:solidFill>
                            <a:srgbClr val="000000"/>
                          </a:solidFill>
                          <a:latin typeface="Montserrat Bold"/>
                          <a:ea typeface="+mn-ea"/>
                          <a:cs typeface="+mn-cs"/>
                        </a:rPr>
                        <a:t>Internet Initiative Japan Inc.</a:t>
                      </a:r>
                      <a:endParaRPr lang="en-US" sz="3000" kern="1200" dirty="0">
                        <a:solidFill>
                          <a:srgbClr val="000000"/>
                        </a:solidFill>
                        <a:latin typeface="Montserrat Bold"/>
                        <a:ea typeface="+mn-ea"/>
                        <a:cs typeface="+mn-cs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34524">
                <a:tc>
                  <a:txBody>
                    <a:bodyPr/>
                    <a:lstStyle/>
                    <a:p>
                      <a:pPr algn="ctr">
                        <a:lnSpc>
                          <a:spcPts val="4200"/>
                        </a:lnSpc>
                        <a:defRPr/>
                      </a:pPr>
                      <a:r>
                        <a:rPr lang="en-US" sz="3000" dirty="0">
                          <a:solidFill>
                            <a:srgbClr val="000000"/>
                          </a:solidFill>
                          <a:latin typeface="Montserrat Bold"/>
                        </a:rPr>
                        <a:t>Peering Policy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indent="-457200" algn="l" defTabSz="914400" rtl="0" eaLnBrk="1" latinLnBrk="0" hangingPunct="1">
                        <a:lnSpc>
                          <a:spcPts val="4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altLang="ja-JP" sz="3000" kern="1200" dirty="0" smtClean="0">
                          <a:solidFill>
                            <a:srgbClr val="000000"/>
                          </a:solidFill>
                          <a:latin typeface="Montserrat Bold"/>
                          <a:ea typeface="+mn-ea"/>
                          <a:cs typeface="+mn-cs"/>
                        </a:rPr>
                        <a:t>Restrictive: Japan</a:t>
                      </a:r>
                    </a:p>
                    <a:p>
                      <a:pPr marL="457200" indent="-457200" algn="l" defTabSz="914400" rtl="0" eaLnBrk="1" latinLnBrk="0" hangingPunct="1">
                        <a:lnSpc>
                          <a:spcPts val="42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altLang="ja-JP" sz="3000" kern="1200" dirty="0" smtClean="0">
                          <a:solidFill>
                            <a:srgbClr val="000000"/>
                          </a:solidFill>
                          <a:latin typeface="Montserrat Bold"/>
                          <a:ea typeface="+mn-ea"/>
                          <a:cs typeface="+mn-cs"/>
                        </a:rPr>
                        <a:t>Selective: North America, Europe, Asia(Outside Japan)</a:t>
                      </a:r>
                      <a:endParaRPr lang="en-US" sz="3000" kern="1200" dirty="0">
                        <a:solidFill>
                          <a:srgbClr val="000000"/>
                        </a:solidFill>
                        <a:latin typeface="Montserrat Bold"/>
                        <a:ea typeface="+mn-ea"/>
                        <a:cs typeface="+mn-cs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29154">
                <a:tc>
                  <a:txBody>
                    <a:bodyPr/>
                    <a:lstStyle/>
                    <a:p>
                      <a:pPr algn="ctr">
                        <a:lnSpc>
                          <a:spcPts val="4200"/>
                        </a:lnSpc>
                        <a:defRPr/>
                      </a:pPr>
                      <a:r>
                        <a:rPr lang="en-US" sz="3000">
                          <a:solidFill>
                            <a:srgbClr val="000000"/>
                          </a:solidFill>
                          <a:latin typeface="Montserrat Bold"/>
                        </a:rPr>
                        <a:t>Public IXPs you can peer at or Peering DB information 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ts val="42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sz="3000" kern="1200" dirty="0" smtClean="0">
                          <a:solidFill>
                            <a:srgbClr val="000000"/>
                          </a:solidFill>
                          <a:latin typeface="Montserrat Bold"/>
                          <a:ea typeface="+mn-ea"/>
                          <a:cs typeface="+mn-cs"/>
                        </a:rPr>
                        <a:t>https://www.peeringdb.com/net/690</a:t>
                      </a:r>
                      <a:endParaRPr lang="en-US" sz="3000" kern="1200" dirty="0">
                        <a:solidFill>
                          <a:srgbClr val="000000"/>
                        </a:solidFill>
                        <a:latin typeface="Montserrat Bold"/>
                        <a:ea typeface="+mn-ea"/>
                        <a:cs typeface="+mn-cs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34524">
                <a:tc>
                  <a:txBody>
                    <a:bodyPr/>
                    <a:lstStyle/>
                    <a:p>
                      <a:pPr algn="ctr">
                        <a:lnSpc>
                          <a:spcPts val="4200"/>
                        </a:lnSpc>
                        <a:defRPr/>
                      </a:pPr>
                      <a:r>
                        <a:rPr lang="en-US" sz="3000">
                          <a:solidFill>
                            <a:srgbClr val="000000"/>
                          </a:solidFill>
                          <a:latin typeface="Montserrat Bold"/>
                        </a:rPr>
                        <a:t>Contact information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4200"/>
                        </a:lnSpc>
                        <a:defRPr/>
                      </a:pPr>
                      <a:r>
                        <a:rPr lang="en-US" sz="3000" kern="1200" dirty="0" smtClean="0">
                          <a:solidFill>
                            <a:srgbClr val="000000"/>
                          </a:solidFill>
                          <a:latin typeface="Montserrat Bold"/>
                          <a:ea typeface="+mn-ea"/>
                          <a:cs typeface="+mn-cs"/>
                        </a:rPr>
                        <a:t>peering@iij.ad.jp</a:t>
                      </a:r>
                      <a:endParaRPr lang="en-US" sz="3000" kern="1200" dirty="0">
                        <a:solidFill>
                          <a:srgbClr val="000000"/>
                        </a:solidFill>
                        <a:latin typeface="Montserrat Bold"/>
                        <a:ea typeface="+mn-ea"/>
                        <a:cs typeface="+mn-cs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Freeform 6"/>
          <p:cNvSpPr/>
          <p:nvPr/>
        </p:nvSpPr>
        <p:spPr>
          <a:xfrm>
            <a:off x="14211906" y="150695"/>
            <a:ext cx="3605770" cy="1756010"/>
          </a:xfrm>
          <a:custGeom>
            <a:avLst/>
            <a:gdLst/>
            <a:ahLst/>
            <a:cxnLst/>
            <a:rect l="l" t="t" r="r" b="b"/>
            <a:pathLst>
              <a:path w="3605770" h="1756010">
                <a:moveTo>
                  <a:pt x="0" y="0"/>
                </a:moveTo>
                <a:lnTo>
                  <a:pt x="3605769" y="0"/>
                </a:lnTo>
                <a:lnTo>
                  <a:pt x="3605769" y="1756010"/>
                </a:lnTo>
                <a:lnTo>
                  <a:pt x="0" y="175601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169025" y="829450"/>
            <a:ext cx="8666264" cy="8115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214"/>
              </a:lnSpc>
            </a:pPr>
            <a:r>
              <a:rPr lang="en-US" sz="5753">
                <a:solidFill>
                  <a:srgbClr val="11B9DC"/>
                </a:solidFill>
                <a:latin typeface="Raleway Heavy"/>
              </a:rPr>
              <a:t>Peering Personal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42</Words>
  <Application>Microsoft Office PowerPoint</Application>
  <PresentationFormat>ユーザー設定</PresentationFormat>
  <Paragraphs>12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Calibri</vt:lpstr>
      <vt:lpstr>Raleway Heavy</vt:lpstr>
      <vt:lpstr>Arial</vt:lpstr>
      <vt:lpstr>Montserrat Bold</vt:lpstr>
      <vt:lpstr>ＭＳ Ｐゴシック</vt:lpstr>
      <vt:lpstr>Office Theme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Peering Personal</dc:title>
  <cp:lastModifiedBy>[IIJ] Takanori Sasai</cp:lastModifiedBy>
  <cp:revision>2</cp:revision>
  <dcterms:created xsi:type="dcterms:W3CDTF">2006-08-16T00:00:00Z</dcterms:created>
  <dcterms:modified xsi:type="dcterms:W3CDTF">2023-09-19T05:20:11Z</dcterms:modified>
  <dc:identifier>DAFR_kgTAh8</dc:identifier>
</cp:coreProperties>
</file>